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308" r:id="rId6"/>
    <p:sldId id="380" r:id="rId7"/>
    <p:sldId id="377" r:id="rId8"/>
    <p:sldId id="356" r:id="rId9"/>
    <p:sldId id="347" r:id="rId10"/>
    <p:sldId id="422" r:id="rId11"/>
    <p:sldId id="431" r:id="rId12"/>
    <p:sldId id="432" r:id="rId13"/>
    <p:sldId id="435" r:id="rId14"/>
    <p:sldId id="413" r:id="rId15"/>
    <p:sldId id="406" r:id="rId16"/>
    <p:sldId id="322" r:id="rId17"/>
    <p:sldId id="339" r:id="rId18"/>
    <p:sldId id="359" r:id="rId19"/>
    <p:sldId id="383" r:id="rId20"/>
    <p:sldId id="384" r:id="rId21"/>
    <p:sldId id="385" r:id="rId22"/>
    <p:sldId id="323" r:id="rId23"/>
    <p:sldId id="334" r:id="rId24"/>
    <p:sldId id="335" r:id="rId25"/>
    <p:sldId id="305" r:id="rId26"/>
  </p:sldIdLst>
  <p:sldSz cx="12192000" cy="6858000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D2236-B79D-B1D4-D11B-A59880FEB6E1}" v="2" dt="2024-09-19T09:08:14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51BA8314-18E5-2AF0-0445-0196132D0928}"/>
    <pc:docChg chg="modSld">
      <pc:chgData name="Mimo Patra" userId="S::mimo.s.patra@98thpercentile.com::d95f502c-6a79-4e45-8179-891080fcfa86" providerId="AD" clId="Web-{51BA8314-18E5-2AF0-0445-0196132D0928}" dt="2024-07-21T20:40:06.939" v="3"/>
      <pc:docMkLst>
        <pc:docMk/>
      </pc:docMkLst>
      <pc:sldChg chg="addSp delSp modSp">
        <pc:chgData name="Mimo Patra" userId="S::mimo.s.patra@98thpercentile.com::d95f502c-6a79-4e45-8179-891080fcfa86" providerId="AD" clId="Web-{51BA8314-18E5-2AF0-0445-0196132D0928}" dt="2024-07-21T20:40:06.939" v="3"/>
        <pc:sldMkLst>
          <pc:docMk/>
          <pc:sldMk cId="0" sldId="322"/>
        </pc:sldMkLst>
        <pc:spChg chg="mod ord">
          <ac:chgData name="Mimo Patra" userId="S::mimo.s.patra@98thpercentile.com::d95f502c-6a79-4e45-8179-891080fcfa86" providerId="AD" clId="Web-{51BA8314-18E5-2AF0-0445-0196132D0928}" dt="2024-07-21T20:40:06.939" v="3"/>
          <ac:spMkLst>
            <pc:docMk/>
            <pc:sldMk cId="0" sldId="322"/>
            <ac:spMk id="4" creationId="{CB049A39-08E7-D692-5B3C-4FA57D4BC7DF}"/>
          </ac:spMkLst>
        </pc:spChg>
        <pc:spChg chg="mod">
          <ac:chgData name="Mimo Patra" userId="S::mimo.s.patra@98thpercentile.com::d95f502c-6a79-4e45-8179-891080fcfa86" providerId="AD" clId="Web-{51BA8314-18E5-2AF0-0445-0196132D0928}" dt="2024-07-21T20:40:06.939" v="3"/>
          <ac:spMkLst>
            <pc:docMk/>
            <pc:sldMk cId="0" sldId="322"/>
            <ac:spMk id="6" creationId="{00000000-0000-0000-0000-000000000000}"/>
          </ac:spMkLst>
        </pc:spChg>
        <pc:spChg chg="add">
          <ac:chgData name="Mimo Patra" userId="S::mimo.s.patra@98thpercentile.com::d95f502c-6a79-4e45-8179-891080fcfa86" providerId="AD" clId="Web-{51BA8314-18E5-2AF0-0445-0196132D0928}" dt="2024-07-21T20:40:06.939" v="3"/>
          <ac:spMkLst>
            <pc:docMk/>
            <pc:sldMk cId="0" sldId="322"/>
            <ac:spMk id="21" creationId="{7ED7575E-88D2-B771-681D-46A7E55415DD}"/>
          </ac:spMkLst>
        </pc:spChg>
        <pc:grpChg chg="add del">
          <ac:chgData name="Mimo Patra" userId="S::mimo.s.patra@98thpercentile.com::d95f502c-6a79-4e45-8179-891080fcfa86" providerId="AD" clId="Web-{51BA8314-18E5-2AF0-0445-0196132D0928}" dt="2024-07-21T20:40:06.939" v="3"/>
          <ac:grpSpMkLst>
            <pc:docMk/>
            <pc:sldMk cId="0" sldId="322"/>
            <ac:grpSpMk id="11" creationId="{1FD67D68-9B83-C338-8342-3348D8F22347}"/>
          </ac:grpSpMkLst>
        </pc:grpChg>
        <pc:picChg chg="mod">
          <ac:chgData name="Mimo Patra" userId="S::mimo.s.patra@98thpercentile.com::d95f502c-6a79-4e45-8179-891080fcfa86" providerId="AD" clId="Web-{51BA8314-18E5-2AF0-0445-0196132D0928}" dt="2024-07-21T20:40:06.939" v="3"/>
          <ac:picMkLst>
            <pc:docMk/>
            <pc:sldMk cId="0" sldId="322"/>
            <ac:picMk id="2" creationId="{2E6BB8E2-A233-9A97-FA20-DC09D304DEC8}"/>
          </ac:picMkLst>
        </pc:picChg>
        <pc:cxnChg chg="add del">
          <ac:chgData name="Mimo Patra" userId="S::mimo.s.patra@98thpercentile.com::d95f502c-6a79-4e45-8179-891080fcfa86" providerId="AD" clId="Web-{51BA8314-18E5-2AF0-0445-0196132D0928}" dt="2024-07-21T20:40:06.939" v="2"/>
          <ac:cxnSpMkLst>
            <pc:docMk/>
            <pc:sldMk cId="0" sldId="322"/>
            <ac:cxnSpMk id="18" creationId="{1503BFE4-729B-D9D0-C17B-501E6AF1127A}"/>
          </ac:cxnSpMkLst>
        </pc:cxnChg>
        <pc:cxnChg chg="add">
          <ac:chgData name="Mimo Patra" userId="S::mimo.s.patra@98thpercentile.com::d95f502c-6a79-4e45-8179-891080fcfa86" providerId="AD" clId="Web-{51BA8314-18E5-2AF0-0445-0196132D0928}" dt="2024-07-21T20:40:06.939" v="3"/>
          <ac:cxnSpMkLst>
            <pc:docMk/>
            <pc:sldMk cId="0" sldId="322"/>
            <ac:cxnSpMk id="20" creationId="{249EDD1B-F94D-B4E6-ACAA-566B9A26FDE3}"/>
          </ac:cxnSpMkLst>
        </pc:cxnChg>
      </pc:sldChg>
    </pc:docChg>
  </pc:docChgLst>
  <pc:docChgLst>
    <pc:chgData name="Mimo Patra" userId="S::mimo.s.patra@98thpercentile.com::d95f502c-6a79-4e45-8179-891080fcfa86" providerId="AD" clId="Web-{F05D2236-B79D-B1D4-D11B-A59880FEB6E1}"/>
    <pc:docChg chg="modSld">
      <pc:chgData name="Mimo Patra" userId="S::mimo.s.patra@98thpercentile.com::d95f502c-6a79-4e45-8179-891080fcfa86" providerId="AD" clId="Web-{F05D2236-B79D-B1D4-D11B-A59880FEB6E1}" dt="2024-09-19T09:08:14.978" v="1" actId="20577"/>
      <pc:docMkLst>
        <pc:docMk/>
      </pc:docMkLst>
      <pc:sldChg chg="modSp">
        <pc:chgData name="Mimo Patra" userId="S::mimo.s.patra@98thpercentile.com::d95f502c-6a79-4e45-8179-891080fcfa86" providerId="AD" clId="Web-{F05D2236-B79D-B1D4-D11B-A59880FEB6E1}" dt="2024-09-19T09:08:14.978" v="1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F05D2236-B79D-B1D4-D11B-A59880FEB6E1}" dt="2024-09-19T09:08:14.978" v="1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join/xmcnyqbjtk-mimospatr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Show how the menu section looks and functions on a live website.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Tag Explanation:</a:t>
            </a:r>
          </a:p>
          <a:p>
            <a:pPr>
              <a:buNone/>
            </a:pPr>
            <a:r>
              <a:rPr lang="en-US" b="1" dirty="0"/>
              <a:t>&lt;div class="menu-item"&gt;</a:t>
            </a:r>
            <a:r>
              <a:rPr lang="en-US" dirty="0"/>
              <a:t>: Defines additional menu items.</a:t>
            </a:r>
          </a:p>
          <a:p>
            <a:pPr marL="171450" indent="-171450"/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="main_courses.jpg" alt="Main Courses"&gt;</a:t>
            </a:r>
            <a:r>
              <a:rPr lang="en-US" dirty="0"/>
              <a:t>: Image for the main courses menu item.</a:t>
            </a:r>
          </a:p>
          <a:p>
            <a:pPr marL="171450" indent="-171450"/>
            <a:r>
              <a:rPr lang="en-US" b="1" dirty="0"/>
              <a:t>&lt;h3&gt;Main Courses&lt;/h3&gt;</a:t>
            </a:r>
            <a:r>
              <a:rPr lang="en-US" dirty="0"/>
              <a:t>: Heading for the main courses menu item.</a:t>
            </a:r>
          </a:p>
          <a:p>
            <a:pPr marL="171450" indent="-171450"/>
            <a:r>
              <a:rPr lang="en-US" b="1" dirty="0"/>
              <a:t>&lt;p&gt;Satisfying and wholesome dishes.&lt;/p&gt;</a:t>
            </a:r>
            <a:r>
              <a:rPr lang="en-US" dirty="0"/>
              <a:t>: Description of the main courses menu item.</a:t>
            </a:r>
          </a:p>
          <a:p>
            <a:pPr marL="171450" indent="-171450"/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="desserts.jpg" alt="Desserts"&gt;</a:t>
            </a:r>
            <a:r>
              <a:rPr lang="en-US" dirty="0"/>
              <a:t>: Image for the desserts menu item.</a:t>
            </a:r>
          </a:p>
          <a:p>
            <a:pPr marL="171450" indent="-171450"/>
            <a:r>
              <a:rPr lang="en-US" b="1" dirty="0"/>
              <a:t>&lt;h3&gt;Desserts&lt;/h3&gt;</a:t>
            </a:r>
            <a:r>
              <a:rPr lang="en-US" dirty="0"/>
              <a:t>: Heading for the desserts menu item.</a:t>
            </a:r>
          </a:p>
          <a:p>
            <a:pPr marL="171450" indent="-171450"/>
            <a:r>
              <a:rPr lang="en-US" b="1" dirty="0"/>
              <a:t>&lt;p&gt;Sweet treats to end your meal.&lt;/p&gt;</a:t>
            </a:r>
            <a:r>
              <a:rPr lang="en-US" dirty="0"/>
              <a:t>: Description of the desserts menu item.</a:t>
            </a:r>
          </a:p>
          <a:p>
            <a:pPr marL="171450" indent="-171450"/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="drinks.jpg" alt="Drinks"&gt;</a:t>
            </a:r>
            <a:r>
              <a:rPr lang="en-US" dirty="0"/>
              <a:t>: Image for the drinks menu item.</a:t>
            </a:r>
          </a:p>
          <a:p>
            <a:pPr marL="171450" indent="-171450"/>
            <a:r>
              <a:rPr lang="en-US" b="1" dirty="0"/>
              <a:t>&lt;h3&gt;Drinks&lt;/h3&gt;</a:t>
            </a:r>
            <a:r>
              <a:rPr lang="en-US" dirty="0"/>
              <a:t>: Heading for the drinks menu item.</a:t>
            </a:r>
          </a:p>
          <a:p>
            <a:pPr marL="171450" indent="-171450"/>
            <a:r>
              <a:rPr lang="en-US" b="1" dirty="0"/>
              <a:t>&lt;p&gt;Refreshing beverages to complement your food.&lt;/p&gt;</a:t>
            </a:r>
            <a:r>
              <a:rPr lang="en-US" dirty="0"/>
              <a:t>: Description of the drinks menu item.</a:t>
            </a:r>
          </a:p>
          <a:p>
            <a:pPr marL="171450" indent="-171450"/>
            <a:r>
              <a:rPr lang="en-US" b="1" dirty="0"/>
              <a:t>&lt;/div&gt;&lt;/div&gt;&lt;/section&gt;&lt;/main&gt;&lt;/body&gt;&lt;/html&gt;</a:t>
            </a:r>
            <a:r>
              <a:rPr lang="en-US" dirty="0"/>
              <a:t>: Closing tags for the grid, sections, main content, body, and HTML document.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32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code till now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    Recap the key points.</a:t>
            </a:r>
          </a:p>
          <a:p>
            <a:pPr>
              <a:buNone/>
            </a:pPr>
            <a:r>
              <a:rPr lang="en-US" dirty="0"/>
              <a:t>     Encourage interactive discussion and exploration of tags like nav, </a:t>
            </a:r>
            <a:r>
              <a:rPr lang="en-US" dirty="0" err="1"/>
              <a:t>ul</a:t>
            </a:r>
            <a:r>
              <a:rPr lang="en-US" dirty="0"/>
              <a:t>, li, a, div.</a:t>
            </a:r>
          </a:p>
        </p:txBody>
      </p:sp>
    </p:spTree>
    <p:extLst>
      <p:ext uri="{BB962C8B-B14F-4D97-AF65-F5344CB8AC3E}">
        <p14:creationId xmlns:p14="http://schemas.microsoft.com/office/powerpoint/2010/main" val="298774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Explain body and header Styles</a:t>
            </a:r>
            <a:r>
              <a:rPr lang="en-US" dirty="0"/>
              <a:t>: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 b="1" dirty="0"/>
              <a:t>   Teacher Instructions: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   Display the screenshot of the CSS code.</a:t>
            </a:r>
          </a:p>
          <a:p>
            <a:pPr marL="0" indent="0">
              <a:buNone/>
            </a:pPr>
            <a:r>
              <a:rPr lang="en-US" dirty="0"/>
              <a:t>    Explain the styling for the body and header:</a:t>
            </a:r>
          </a:p>
          <a:p>
            <a:pPr marL="158750" indent="0">
              <a:buNone/>
            </a:pPr>
            <a:r>
              <a:rPr lang="en-US" b="1"/>
              <a:t>body</a:t>
            </a:r>
            <a:r>
              <a:rPr lang="en-US"/>
              <a:t>: Styles the entire webpage body.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font-family</a:t>
            </a:r>
            <a:r>
              <a:rPr lang="en-US" dirty="0"/>
              <a:t>: Sets the font to Arial and falls back to sans-serif if Arial is unavailable.</a:t>
            </a:r>
          </a:p>
          <a:p>
            <a:r>
              <a:rPr lang="en-US" b="1" dirty="0"/>
              <a:t>margin</a:t>
            </a:r>
            <a:r>
              <a:rPr lang="en-US" dirty="0"/>
              <a:t>: Removes default margin from the body.</a:t>
            </a:r>
          </a:p>
          <a:p>
            <a:r>
              <a:rPr lang="en-US" b="1" dirty="0"/>
              <a:t>padding</a:t>
            </a:r>
            <a:r>
              <a:rPr lang="en-US" dirty="0"/>
              <a:t>: Removes default padding from the body.</a:t>
            </a:r>
          </a:p>
          <a:p>
            <a:r>
              <a:rPr lang="en-US" b="1" dirty="0"/>
              <a:t>background-color</a:t>
            </a:r>
            <a:r>
              <a:rPr lang="en-US" dirty="0"/>
              <a:t>: Sets the background color to black.</a:t>
            </a:r>
          </a:p>
          <a:p>
            <a:r>
              <a:rPr lang="en-US" b="1" dirty="0"/>
              <a:t>color</a:t>
            </a:r>
            <a:r>
              <a:rPr lang="en-US" dirty="0"/>
              <a:t>: Sets the text color to white.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header</a:t>
            </a:r>
            <a:r>
              <a:rPr lang="en-US" dirty="0"/>
              <a:t>: Styles the header section.</a:t>
            </a:r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b="1" dirty="0"/>
              <a:t>background-color</a:t>
            </a:r>
            <a:r>
              <a:rPr lang="en-US" dirty="0"/>
              <a:t>: Sets the background color to black.</a:t>
            </a:r>
          </a:p>
          <a:p>
            <a:pPr marL="171450" indent="-171450"/>
            <a:r>
              <a:rPr lang="en-US" b="1" dirty="0"/>
              <a:t>padding</a:t>
            </a:r>
            <a:r>
              <a:rPr lang="en-US" dirty="0"/>
              <a:t>: Adds padding of 10 pixels on the top and bottom.</a:t>
            </a:r>
          </a:p>
          <a:p>
            <a:pPr marL="171450" indent="-171450"/>
            <a:r>
              <a:rPr lang="en-US" b="1" dirty="0"/>
              <a:t>text-align</a:t>
            </a:r>
            <a:r>
              <a:rPr lang="en-US" dirty="0"/>
              <a:t>: Centers the text inside the header.</a:t>
            </a:r>
          </a:p>
          <a:p>
            <a:pPr marL="171450" indent="-171450"/>
            <a:r>
              <a:rPr lang="en-US" b="1" dirty="0"/>
              <a:t>box-shadow</a:t>
            </a:r>
            <a:r>
              <a:rPr lang="en-US" dirty="0"/>
              <a:t>: Adds a shadow effect with specified offset (0 horizontal, 4px vertical), blur (8px), and color (semi-transparent white).</a:t>
            </a:r>
          </a:p>
          <a:p>
            <a:pPr marL="171450" indent="-171450"/>
            <a:r>
              <a:rPr lang="en-US" b="1" dirty="0"/>
              <a:t>position</a:t>
            </a:r>
            <a:r>
              <a:rPr lang="en-US" dirty="0"/>
              <a:t>: Sets the position to relative, ensuring the header has its own stacking context.</a:t>
            </a:r>
          </a:p>
          <a:p>
            <a:pPr marL="171450" indent="-171450"/>
            <a:r>
              <a:rPr lang="en-US" b="1" dirty="0"/>
              <a:t>z-index</a:t>
            </a:r>
            <a:r>
              <a:rPr lang="en-US" dirty="0"/>
              <a:t>: Ensures the header is above other elements by setting a stacking order of 10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Students will expand the "Our Menu" section of their restaurant website by adding more menu items.</a:t>
            </a:r>
          </a:p>
          <a:p>
            <a:pPr>
              <a:buNone/>
            </a:pPr>
            <a:r>
              <a:rPr lang="en-US"/>
              <a:t>Teacher Instructions:</a:t>
            </a:r>
          </a:p>
          <a:p>
            <a:pPr marL="171450" indent="-171450"/>
            <a:r>
              <a:rPr lang="en-US" b="1" dirty="0"/>
              <a:t>Present the Task:</a:t>
            </a:r>
            <a:endParaRPr lang="en-US" dirty="0"/>
          </a:p>
          <a:p>
            <a:pPr marL="1085850" lvl="1" indent="-171450"/>
            <a:r>
              <a:rPr lang="en-US" dirty="0"/>
              <a:t>Explain that students will create and expand an "Our Menu" section on their website.</a:t>
            </a:r>
          </a:p>
          <a:p>
            <a:pPr marL="171450" indent="-171450"/>
            <a:r>
              <a:rPr lang="en-US" b="1" dirty="0"/>
              <a:t>Instruct Students to Complete the Activity:</a:t>
            </a:r>
            <a:endParaRPr lang="en-US" dirty="0"/>
          </a:p>
          <a:p>
            <a:pPr marL="1085850" lvl="1" indent="-171450"/>
            <a:r>
              <a:rPr lang="en-US" dirty="0"/>
              <a:t>Use HTML and CSS skills to build and style this section.</a:t>
            </a:r>
          </a:p>
          <a:p>
            <a:pPr marL="1085850" lvl="1" indent="-171450"/>
            <a:r>
              <a:rPr lang="en-US" dirty="0"/>
              <a:t>Add more menu items, such as Breakfast, Salads, and Sides.</a:t>
            </a:r>
          </a:p>
          <a:p>
            <a:pPr marL="171450" indent="-171450"/>
            <a:r>
              <a:rPr lang="en-US" b="1" dirty="0"/>
              <a:t>Discuss the Importance of Presentation:</a:t>
            </a:r>
            <a:endParaRPr lang="en-US" dirty="0"/>
          </a:p>
          <a:p>
            <a:pPr marL="1085850" lvl="1" indent="-171450"/>
            <a:r>
              <a:rPr lang="en-US" dirty="0"/>
              <a:t>Explain how a visually appealing menu enhances customer experience.</a:t>
            </a:r>
          </a:p>
          <a:p>
            <a:pPr marL="171450" indent="-171450"/>
            <a:r>
              <a:rPr lang="en-US" b="1" dirty="0"/>
              <a:t>Provide Discussion Points:</a:t>
            </a:r>
            <a:endParaRPr lang="en-US" dirty="0"/>
          </a:p>
          <a:p>
            <a:pPr marL="1085850" lvl="1" indent="-171450"/>
            <a:r>
              <a:rPr lang="en-US" b="1" dirty="0"/>
              <a:t>Appetizers:</a:t>
            </a:r>
            <a:r>
              <a:rPr lang="en-US" dirty="0"/>
              <a:t> Fresh starters to begin the meal.</a:t>
            </a:r>
          </a:p>
          <a:p>
            <a:pPr marL="1085850" lvl="1" indent="-171450"/>
            <a:r>
              <a:rPr lang="en-US" b="1" dirty="0"/>
              <a:t>Main Courses:</a:t>
            </a:r>
            <a:r>
              <a:rPr lang="en-US" dirty="0"/>
              <a:t> Satisfying and wholesome dishes.</a:t>
            </a:r>
          </a:p>
          <a:p>
            <a:pPr marL="1085850" lvl="1" indent="-171450"/>
            <a:r>
              <a:rPr lang="en-US" b="1" dirty="0"/>
              <a:t>Desserts:</a:t>
            </a:r>
            <a:r>
              <a:rPr lang="en-US" dirty="0"/>
              <a:t> Sweet treats to end the meal.</a:t>
            </a:r>
          </a:p>
          <a:p>
            <a:pPr marL="1085850" lvl="1" indent="-171450"/>
            <a:r>
              <a:rPr lang="en-US" b="1" dirty="0"/>
              <a:t>Drinks:</a:t>
            </a:r>
            <a:r>
              <a:rPr lang="en-US" dirty="0"/>
              <a:t> Refreshing beverages.</a:t>
            </a:r>
          </a:p>
          <a:p>
            <a:pPr marL="1085850" lvl="1" indent="-171450"/>
            <a:r>
              <a:rPr lang="en-US" b="1" dirty="0"/>
              <a:t>Breakfast:</a:t>
            </a:r>
            <a:r>
              <a:rPr lang="en-US" dirty="0"/>
              <a:t> Delicious options to start the day.</a:t>
            </a:r>
          </a:p>
          <a:p>
            <a:pPr marL="1085850" lvl="1" indent="-171450"/>
            <a:r>
              <a:rPr lang="en-US" b="1" dirty="0"/>
              <a:t>Salads:</a:t>
            </a:r>
            <a:r>
              <a:rPr lang="en-US" dirty="0"/>
              <a:t> Healthy and fresh choices.</a:t>
            </a:r>
          </a:p>
          <a:p>
            <a:pPr marL="1085850" lvl="1" indent="-171450"/>
            <a:r>
              <a:rPr lang="en-US" b="1" dirty="0"/>
              <a:t>Sides:</a:t>
            </a:r>
            <a:r>
              <a:rPr lang="en-US" dirty="0"/>
              <a:t> Complementary dishes for the main courses.</a:t>
            </a:r>
          </a:p>
          <a:p>
            <a:pPr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charset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C) Specifies the font to be used for the text</a:t>
            </a:r>
          </a:p>
        </p:txBody>
      </p:sp>
    </p:spTree>
    <p:extLst>
      <p:ext uri="{BB962C8B-B14F-4D97-AF65-F5344CB8AC3E}">
        <p14:creationId xmlns:p14="http://schemas.microsoft.com/office/powerpoint/2010/main" val="2064790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B) margin: 0; padding: 0;</a:t>
            </a:r>
          </a:p>
        </p:txBody>
      </p:sp>
    </p:spTree>
    <p:extLst>
      <p:ext uri="{BB962C8B-B14F-4D97-AF65-F5344CB8AC3E}">
        <p14:creationId xmlns:p14="http://schemas.microsoft.com/office/powerpoint/2010/main" val="3436130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A) &lt;nav&gt;</a:t>
            </a:r>
          </a:p>
        </p:txBody>
      </p:sp>
    </p:spTree>
    <p:extLst>
      <p:ext uri="{BB962C8B-B14F-4D97-AF65-F5344CB8AC3E}">
        <p14:creationId xmlns:p14="http://schemas.microsoft.com/office/powerpoint/2010/main" val="2905400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>
              <a:buAutoNum type="arabicPeriod"/>
            </a:pPr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>
              <a:buAutoNum type="arabicPeriod"/>
            </a:pPr>
            <a:r>
              <a:rPr lang="en-US"/>
              <a:t>Review the tags and properties  </a:t>
            </a:r>
          </a:p>
          <a:p>
            <a:pPr marL="171450" indent="-171450">
              <a:buAutoNum type="arabicPeriod"/>
            </a:pPr>
            <a:r>
              <a:rPr lang="en-US"/>
              <a:t>Ask the student to explain the tags and properties  one by one 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AutoNum type="arabicPeriod"/>
            </a:pPr>
            <a:r>
              <a:rPr lang="en-US" b="1" dirty="0"/>
              <a:t>Details:</a:t>
            </a:r>
            <a:r>
              <a:rPr lang="en-US" dirty="0"/>
              <a:t> Discussed the basic structure of an HTML document. Explained the importance of the &lt;!DOCTYPE html&gt; declaration. Introduced the &lt;html&gt; element with the lang attribute for specifying the language. Covered the &lt;head&gt; section, including the &lt;meta charset="UTF-8"&gt; for character encoding, the &lt;meta name="viewport" content="width=device-width, initial-scale=1.0"&gt; for responsive design, the &lt;title&gt; for setting the page title, and the 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="style.css"&gt; for linking the CSS file.</a:t>
            </a:r>
            <a:endParaRPr lang="en-US" b="1" dirty="0"/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r>
              <a:rPr lang="en-US" b="1" dirty="0"/>
              <a:t>Details:</a:t>
            </a:r>
            <a:r>
              <a:rPr lang="en-US" dirty="0"/>
              <a:t> Created a header using the &lt;header&gt; tag and a navigation bar using the &lt;nav&gt; tag. Built an unordered list (&lt;</a:t>
            </a:r>
            <a:r>
              <a:rPr lang="en-US" err="1"/>
              <a:t>ul</a:t>
            </a:r>
            <a:r>
              <a:rPr lang="en-US" dirty="0"/>
              <a:t>&gt;) with list items (&lt;li&gt;) to create navigation links (&lt;a&gt;). Implemented a dropdown menu by using a &lt;div&gt; element within the list item for additional navigation options.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r>
              <a:rPr lang="en-US" b="1" dirty="0"/>
              <a:t>Details:</a:t>
            </a:r>
            <a:r>
              <a:rPr lang="en-US" dirty="0"/>
              <a:t> Applied basic CSS styles to enhance the webpage's appearance. Set the font-family to Arial with a fallback to sans-serif. Removed default margin and padding for the body. Set the background-color to black and color to white for text. Styled the header with padding, text-align, and a box-shadow for a shadow effect. Styled the navigation bar by setting the list items (&lt;li&gt;) to display: inline-block and adding hover effects to the links (&lt;a&gt;).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previous lesson on Navigation 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new topic: Drop Down Menu.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Navbar:</a:t>
            </a:r>
            <a:endParaRPr lang="en-US" dirty="0"/>
          </a:p>
          <a:p>
            <a:pPr marL="171450" indent="-171450"/>
            <a:r>
              <a:rPr lang="en-US" dirty="0"/>
              <a:t>Recap the purpose of a navbar and its importance in providing easy access to different sections of a website.</a:t>
            </a:r>
          </a:p>
          <a:p>
            <a:pPr marL="171450" indent="-171450"/>
            <a:endParaRPr lang="en-US" dirty="0"/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Emphasis on User Experience:</a:t>
            </a:r>
          </a:p>
          <a:p>
            <a:pPr marL="158750" indent="0">
              <a:buNone/>
            </a:pPr>
            <a:endParaRPr lang="en-US" b="1" dirty="0"/>
          </a:p>
          <a:p>
            <a:pPr marL="330200" indent="-171450"/>
            <a:r>
              <a:rPr lang="en-US" dirty="0"/>
              <a:t>Discuss how a well-designed navbar improves user experience by making navigation intuitive and straightforward.</a:t>
            </a:r>
          </a:p>
          <a:p>
            <a:pPr marL="330200" indent="-171450"/>
            <a:r>
              <a:rPr lang="en-US" dirty="0"/>
              <a:t>Explain how an intuitive navbar can help a website to grow by retaining users and encouraging them to explore more content.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</a:t>
            </a:r>
            <a:r>
              <a:rPr lang="en-US" dirty="0"/>
              <a:t>: Instruct the student to create responsive footer and share with each other on next class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The answer is: </a:t>
            </a:r>
            <a:r>
              <a:rPr lang="en-US" b="1" dirty="0"/>
              <a:t>A magic book.</a:t>
            </a:r>
            <a:r>
              <a:rPr lang="en-US" dirty="0"/>
              <a:t> With this magic, Luna and Oliver could help customers find their favorite enchanted snacks easily.</a:t>
            </a:r>
            <a:endParaRPr lang="en-US" b="1" dirty="0"/>
          </a:p>
          <a:p>
            <a:pPr marL="171450" indent="-171450"/>
            <a:r>
              <a:rPr lang="en-US" dirty="0"/>
              <a:t>Inform student to find the riddle answer in the picture </a:t>
            </a:r>
          </a:p>
          <a:p>
            <a:pPr marL="171450" indent="-171450"/>
            <a:endParaRPr lang="en-US" dirty="0"/>
          </a:p>
          <a:p>
            <a:pPr>
              <a:buNone/>
            </a:pPr>
            <a:r>
              <a:rPr lang="en-US"/>
              <a:t>Objective:</a:t>
            </a:r>
          </a:p>
          <a:p>
            <a:pPr marL="171450" indent="-171450"/>
            <a:r>
              <a:rPr lang="en-US" dirty="0"/>
              <a:t>To introduce students to the concept of dropdown menus through a fun and engaging story.</a:t>
            </a:r>
          </a:p>
          <a:p>
            <a:pPr marL="171450" indent="-171450"/>
            <a:r>
              <a:rPr lang="en-US" dirty="0"/>
              <a:t>To develop problem-solving skills by solving a riddle related to the story.</a:t>
            </a:r>
          </a:p>
          <a:p>
            <a:pPr marL="171450" indent="-171450"/>
            <a:r>
              <a:rPr lang="en-US" dirty="0"/>
              <a:t>To understand the practical use and importance of dropdown menus in website navigation.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 dirty="0"/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concept of drop down menu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/>
              <a:t>Learning Objectives:</a:t>
            </a:r>
            <a:endParaRPr lang="en-US"/>
          </a:p>
          <a:p>
            <a:pPr marL="171450" indent="-171450"/>
            <a:r>
              <a:rPr lang="en-US" b="1" dirty="0"/>
              <a:t>Purpose:</a:t>
            </a:r>
            <a:r>
              <a:rPr lang="en-US" dirty="0"/>
              <a:t> Understand that dropdown menus organize many options in a small space, making websites easier to navigate.</a:t>
            </a:r>
          </a:p>
          <a:p>
            <a:pPr marL="171450" indent="-171450"/>
            <a:r>
              <a:rPr lang="en-US" b="1" dirty="0"/>
              <a:t>Components:</a:t>
            </a:r>
            <a:r>
              <a:rPr lang="en-US" dirty="0"/>
              <a:t> Recognize the parts of a dropdown menu, including the main button and the list of options.</a:t>
            </a:r>
          </a:p>
          <a:p>
            <a:pPr marL="171450" indent="-171450"/>
            <a:r>
              <a:rPr lang="en-US" b="1" dirty="0"/>
              <a:t>Usage:</a:t>
            </a:r>
            <a:r>
              <a:rPr lang="en-US" dirty="0"/>
              <a:t> Explore how dropdown menus enhance user experience by providing easy access to different sections.</a:t>
            </a:r>
          </a:p>
          <a:p>
            <a:pPr marL="171450" indent="-171450"/>
            <a:r>
              <a:rPr lang="en-US" b="1" dirty="0"/>
              <a:t>Creation:</a:t>
            </a:r>
            <a:r>
              <a:rPr lang="en-US" dirty="0"/>
              <a:t> For older students, introduce the basics of creating a dropdown menu using HTML and CSS.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 b="1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171450" indent="-171450"/>
            <a:r>
              <a:rPr lang="en-US" dirty="0"/>
              <a:t>Navigate through the website to showcase the drop down menu in action.</a:t>
            </a:r>
          </a:p>
          <a:p>
            <a:pPr marL="171450" indent="-171450"/>
            <a:r>
              <a:rPr lang="en-US" dirty="0"/>
              <a:t>Emphasize the importance of drop down menu.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 clear and user-friendly drop down menu.</a:t>
            </a:r>
          </a:p>
          <a:p>
            <a:pPr marL="615950" lvl="1" indent="0">
              <a:buNone/>
            </a:pPr>
            <a:r>
              <a:rPr lang="en-US" dirty="0"/>
              <a:t>An engaging webpage.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basic structure of an HTML document.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basic code: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b="1" dirty="0"/>
              <a:t>Code Explanation:</a:t>
            </a:r>
            <a:endParaRPr lang="en-US" dirty="0"/>
          </a:p>
          <a:p>
            <a:r>
              <a:rPr lang="en-US" b="1" dirty="0"/>
              <a:t>&lt;!DOCTYPE html&gt;</a:t>
            </a:r>
            <a:r>
              <a:rPr lang="en-US" dirty="0"/>
              <a:t>: Declares the document type and version of HTML.</a:t>
            </a:r>
          </a:p>
          <a:p>
            <a:r>
              <a:rPr lang="en-US" b="1"/>
              <a:t>&lt;html lang="</a:t>
            </a:r>
            <a:r>
              <a:rPr lang="en-US" b="1" err="1"/>
              <a:t>en</a:t>
            </a:r>
            <a:r>
              <a:rPr lang="en-US" b="1"/>
              <a:t>"&gt;</a:t>
            </a:r>
            <a:r>
              <a:rPr lang="en-US"/>
              <a:t>: Root element with language attribute set to English.</a:t>
            </a:r>
          </a:p>
          <a:p>
            <a:r>
              <a:rPr lang="en-US" b="1" dirty="0"/>
              <a:t>&lt;head&gt;</a:t>
            </a:r>
            <a:r>
              <a:rPr lang="en-US" dirty="0"/>
              <a:t>: Contains meta-information about the document.</a:t>
            </a:r>
          </a:p>
          <a:p>
            <a:r>
              <a:rPr lang="en-US" b="1" dirty="0"/>
              <a:t>&lt;meta charset="UTF-8"&gt;</a:t>
            </a:r>
            <a:r>
              <a:rPr lang="en-US" dirty="0"/>
              <a:t>: Sets character encoding to UTF-8.</a:t>
            </a:r>
          </a:p>
          <a:p>
            <a:r>
              <a:rPr lang="en-US" b="1" dirty="0"/>
              <a:t>&lt;meta name="viewport" content="width=device-width, initial-scale=1.0"&gt;</a:t>
            </a:r>
            <a:r>
              <a:rPr lang="en-US" dirty="0"/>
              <a:t>: Ensures the webpage is responsive.</a:t>
            </a:r>
          </a:p>
          <a:p>
            <a:r>
              <a:rPr lang="en-US" b="1" dirty="0"/>
              <a:t>&lt;title&gt;</a:t>
            </a:r>
            <a:r>
              <a:rPr lang="en-US" dirty="0"/>
              <a:t>: Sets the title of the webpage.</a:t>
            </a:r>
          </a:p>
          <a:p>
            <a:r>
              <a:rPr lang="en-US" b="1" dirty="0"/>
              <a:t>&lt;link </a:t>
            </a:r>
            <a:r>
              <a:rPr lang="en-US" b="1" dirty="0" err="1"/>
              <a:t>rel</a:t>
            </a:r>
            <a:r>
              <a:rPr lang="en-US" b="1" dirty="0"/>
              <a:t>="stylesheet" </a:t>
            </a:r>
            <a:r>
              <a:rPr lang="en-US" b="1" dirty="0" err="1"/>
              <a:t>href</a:t>
            </a:r>
            <a:r>
              <a:rPr lang="en-US" b="1" dirty="0"/>
              <a:t>="style.css"&gt;</a:t>
            </a:r>
            <a:r>
              <a:rPr lang="en-US" dirty="0"/>
              <a:t>: Links the external CSS file for styling.</a:t>
            </a:r>
          </a:p>
          <a:p>
            <a:endParaRPr lang="en-US" dirty="0"/>
          </a:p>
          <a:p>
            <a:endParaRPr lang="en-US" b="1" dirty="0"/>
          </a:p>
          <a:p>
            <a:endParaRPr lang="en-US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Show how the nav, </a:t>
            </a:r>
            <a:r>
              <a:rPr lang="en-US" dirty="0" err="1"/>
              <a:t>ul</a:t>
            </a:r>
            <a:r>
              <a:rPr lang="en-US" dirty="0"/>
              <a:t> and li tag are used to create the structure of a navigation bar .</a:t>
            </a:r>
          </a:p>
          <a:p>
            <a:r>
              <a:rPr lang="en-US" dirty="0"/>
              <a:t>Demonstrate the effective use of class selectors for customization of drop down menu.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Tag Explanation: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&lt;body&gt;</a:t>
            </a:r>
            <a:r>
              <a:rPr lang="en-US" dirty="0"/>
              <a:t>: Contains the content of the webpage.</a:t>
            </a:r>
          </a:p>
          <a:p>
            <a:r>
              <a:rPr lang="en-US" b="1" dirty="0"/>
              <a:t>&lt;header&gt;</a:t>
            </a:r>
            <a:r>
              <a:rPr lang="en-US" dirty="0"/>
              <a:t>: Defines the header section.</a:t>
            </a:r>
          </a:p>
          <a:p>
            <a:r>
              <a:rPr lang="en-US" b="1" dirty="0"/>
              <a:t>&lt;nav&gt;</a:t>
            </a:r>
            <a:r>
              <a:rPr lang="en-US" dirty="0"/>
              <a:t>: Navigation bar for the website.</a:t>
            </a:r>
          </a:p>
          <a:p>
            <a:r>
              <a:rPr lang="en-US" b="1" dirty="0"/>
              <a:t>&lt;</a:t>
            </a:r>
            <a:r>
              <a:rPr lang="en-US" b="1" dirty="0" err="1"/>
              <a:t>ul</a:t>
            </a:r>
            <a:r>
              <a:rPr lang="en-US" b="1" dirty="0"/>
              <a:t> class="menu"&gt;</a:t>
            </a:r>
            <a:r>
              <a:rPr lang="en-US" dirty="0"/>
              <a:t>: Unordered list with a class of "menu" for styling.</a:t>
            </a:r>
          </a:p>
          <a:p>
            <a:r>
              <a:rPr lang="en-US" b="1" dirty="0"/>
              <a:t>&lt;li&gt;&lt;a </a:t>
            </a:r>
            <a:r>
              <a:rPr lang="en-US" b="1" dirty="0" err="1"/>
              <a:t>href</a:t>
            </a:r>
            <a:r>
              <a:rPr lang="en-US" b="1" dirty="0"/>
              <a:t>="#"&gt;Home&lt;/a&gt;&lt;/li&gt;</a:t>
            </a:r>
            <a:r>
              <a:rPr lang="en-US" dirty="0"/>
              <a:t>: List items with anchor tags for navigation.</a:t>
            </a:r>
          </a:p>
          <a:p>
            <a:r>
              <a:rPr lang="en-US" b="1" dirty="0"/>
              <a:t>&lt;li class="dropdown"&gt;</a:t>
            </a:r>
            <a:r>
              <a:rPr lang="en-US" dirty="0"/>
              <a:t>: List item with a class for dropdown functionality.</a:t>
            </a:r>
          </a:p>
          <a:p>
            <a:r>
              <a:rPr lang="en-US" b="1" dirty="0"/>
              <a:t>&lt;a </a:t>
            </a:r>
            <a:r>
              <a:rPr lang="en-US" b="1" dirty="0" err="1"/>
              <a:t>href</a:t>
            </a:r>
            <a:r>
              <a:rPr lang="en-US" b="1" dirty="0"/>
              <a:t>="#" class="</a:t>
            </a:r>
            <a:r>
              <a:rPr lang="en-US" b="1" dirty="0" err="1"/>
              <a:t>dropbtn</a:t>
            </a:r>
            <a:r>
              <a:rPr lang="en-US" b="1" dirty="0"/>
              <a:t>"&gt;Menu&lt;/a&gt;</a:t>
            </a:r>
            <a:r>
              <a:rPr lang="en-US" dirty="0"/>
              <a:t>: Anchor tag styled as a dropdown button.</a:t>
            </a:r>
          </a:p>
          <a:p>
            <a:r>
              <a:rPr lang="en-US" b="1" dirty="0"/>
              <a:t>&lt;div class="dropdown-content"&gt;</a:t>
            </a:r>
            <a:r>
              <a:rPr lang="en-US" dirty="0"/>
              <a:t>: Container for dropdown menu items.</a:t>
            </a:r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269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Show how the hero section looks and functions on a live website.</a:t>
            </a:r>
          </a:p>
          <a:p>
            <a:r>
              <a:rPr lang="en-US" dirty="0"/>
              <a:t>Demonstrate the impact of a strong and appealing hero Section.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Tag Explanation:</a:t>
            </a:r>
          </a:p>
          <a:p>
            <a:pPr marL="171450" indent="-171450"/>
            <a:r>
              <a:rPr lang="en-US" dirty="0"/>
              <a:t> </a:t>
            </a:r>
            <a:r>
              <a:rPr lang="en-US" b="1" dirty="0"/>
              <a:t>&lt;main&gt;</a:t>
            </a:r>
            <a:r>
              <a:rPr lang="en-US" dirty="0"/>
              <a:t>: Contains the main content of the webpage.</a:t>
            </a:r>
          </a:p>
          <a:p>
            <a:pPr marL="171450" indent="-171450"/>
            <a:r>
              <a:rPr lang="en-US" b="1" dirty="0"/>
              <a:t>&lt;section class="hero"&gt;</a:t>
            </a:r>
            <a:r>
              <a:rPr lang="en-US" dirty="0"/>
              <a:t>: Defines a section with the class "hero" for styling.</a:t>
            </a:r>
          </a:p>
          <a:p>
            <a:pPr marL="171450" indent="-171450"/>
            <a:r>
              <a:rPr lang="en-US" b="1" dirty="0"/>
              <a:t>&lt;h1&gt;Welcome to Our Restaurant&lt;/h1&gt;</a:t>
            </a:r>
            <a:r>
              <a:rPr lang="en-US" dirty="0"/>
              <a:t>: Heading inside the hero section.</a:t>
            </a:r>
          </a:p>
          <a:p>
            <a:pPr marL="171450" indent="-171450"/>
            <a:r>
              <a:rPr lang="en-US" b="1" dirty="0"/>
              <a:t>&lt;p&gt;Delicious food made with love.&lt;/p&gt;</a:t>
            </a:r>
            <a:r>
              <a:rPr lang="en-US" dirty="0"/>
              <a:t>: Paragraph inside the hero section.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384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Restaurant Menu</a:t>
            </a:r>
            <a:endParaRPr lang="en-US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Show how the menu section looks and functions on a live website.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Tag Explanation: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&lt;section class="menu-section"&gt;</a:t>
            </a:r>
            <a:r>
              <a:rPr lang="en-US" dirty="0"/>
              <a:t>: Defines a section with the class "menu-section" for styling.</a:t>
            </a:r>
          </a:p>
          <a:p>
            <a:r>
              <a:rPr lang="en-US" b="1" dirty="0"/>
              <a:t>&lt;h2&gt;Our Menu&lt;/h2&gt;</a:t>
            </a:r>
            <a:r>
              <a:rPr lang="en-US" dirty="0"/>
              <a:t>: Heading for the menu section.</a:t>
            </a:r>
          </a:p>
          <a:p>
            <a:r>
              <a:rPr lang="en-US" b="1" dirty="0"/>
              <a:t>&lt;div class="menu-grid"&gt;</a:t>
            </a:r>
            <a:r>
              <a:rPr lang="en-US" dirty="0"/>
              <a:t>: Container for menu items styled with a grid layout.</a:t>
            </a:r>
          </a:p>
          <a:p>
            <a:r>
              <a:rPr lang="en-US" b="1" dirty="0"/>
              <a:t>&lt;div class="menu-item"&gt;</a:t>
            </a:r>
            <a:r>
              <a:rPr lang="en-US" dirty="0"/>
              <a:t>: Defines an individual menu item.</a:t>
            </a:r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="appetizers.jpg" alt="Appetizers"&gt;</a:t>
            </a:r>
            <a:r>
              <a:rPr lang="en-US" dirty="0"/>
              <a:t>: Image for the menu item.</a:t>
            </a:r>
          </a:p>
          <a:p>
            <a:r>
              <a:rPr lang="en-US" b="1" dirty="0"/>
              <a:t>&lt;h3&gt;Appetizers&lt;/h3&gt;</a:t>
            </a:r>
            <a:r>
              <a:rPr lang="en-US" dirty="0"/>
              <a:t>: Heading for the menu item.</a:t>
            </a:r>
          </a:p>
          <a:p>
            <a:r>
              <a:rPr lang="en-US" b="1" dirty="0"/>
              <a:t>&lt;p&gt;Fresh and tasty starters to begin your meal.&lt;/p&gt;</a:t>
            </a:r>
            <a:r>
              <a:rPr lang="en-US" dirty="0"/>
              <a:t>: Description of the menu item.</a:t>
            </a:r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801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>
                <a:latin typeface="Calibri Light"/>
                <a:cs typeface="Calibri Light"/>
              </a:rPr>
              <a:t>Grade 7&amp;8</a:t>
            </a:r>
            <a:endParaRPr lang="en-US" altLang="en-GB" sz="2650" dirty="0">
              <a:latin typeface="Calibri Light"/>
              <a:cs typeface="Calibri Light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Content - More Menu Items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861" y="1049319"/>
            <a:ext cx="6002056" cy="5064890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611476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42036" y="2931197"/>
            <a:ext cx="104116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Calibri"/>
              </a:rPr>
              <a:t>Html  Structure  Done</a:t>
            </a:r>
            <a:endParaRPr lang="en-US" dirty="0"/>
          </a:p>
          <a:p>
            <a:pPr algn="ctr"/>
            <a:r>
              <a:rPr lang="en-US" sz="4000" b="1" dirty="0">
                <a:latin typeface="Calibri"/>
              </a:rPr>
              <a:t>Let's  Style  it  Now</a:t>
            </a:r>
          </a:p>
        </p:txBody>
      </p:sp>
    </p:spTree>
    <p:extLst>
      <p:ext uri="{BB962C8B-B14F-4D97-AF65-F5344CB8AC3E}">
        <p14:creationId xmlns:p14="http://schemas.microsoft.com/office/powerpoint/2010/main" val="2791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3534537" y="1538360"/>
            <a:ext cx="70518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Calibri Light"/>
                <a:cs typeface="Calibri Light"/>
              </a:rPr>
              <a:t> </a:t>
            </a:r>
            <a:r>
              <a:rPr lang="en-US" sz="1800" dirty="0"/>
              <a:t>Body and Header Styling</a:t>
            </a:r>
            <a:r>
              <a:rPr lang="en-US" sz="1800" b="1" dirty="0">
                <a:latin typeface="Calibri Light"/>
              </a:rPr>
              <a:t>:</a:t>
            </a:r>
            <a:endParaRPr lang="en-US" sz="1800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599807" y="1484566"/>
            <a:ext cx="834935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400" b="1" dirty="0">
                <a:latin typeface="Calibri Light"/>
              </a:rPr>
              <a:t>CSS Code Explanation: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A0E7A2C-3F9B-4D6A-21A5-8DF4A784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40" y="2091751"/>
            <a:ext cx="6324721" cy="437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ebsite with food on it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37" y="702366"/>
            <a:ext cx="5459890" cy="54598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Task: 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add one more menu items in the menu content section</a:t>
            </a:r>
            <a:endParaRPr lang="en-US" sz="20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Instructions: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Share the code with others and work as a group to give your own personalization to the final web page.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4174" y="2941939"/>
            <a:ext cx="7468621" cy="3320757"/>
          </a:xfrm>
        </p:spPr>
        <p:txBody>
          <a:bodyPr/>
          <a:lstStyle/>
          <a:p>
            <a:r>
              <a:rPr lang="en-US" sz="2400" b="1" dirty="0">
                <a:latin typeface="Calibri Light"/>
                <a:cs typeface="Calibri Light"/>
              </a:rPr>
              <a:t>Which attribute sets the character encoding for the HTML document</a:t>
            </a:r>
            <a:r>
              <a:rPr lang="en-US" sz="2400" b="1" dirty="0">
                <a:latin typeface="Calibri Light"/>
                <a:ea typeface="Calibri Light"/>
                <a:cs typeface="Calibri Light"/>
              </a:rPr>
              <a:t>?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lang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charset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viewport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title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What does the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font-family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property do?</a:t>
            </a:r>
            <a:endParaRPr lang="en-US" dirty="0"/>
          </a:p>
          <a:p>
            <a:endParaRPr lang="en-US" sz="2400" dirty="0">
              <a:latin typeface="Calibri Light"/>
              <a:ea typeface="Calibri Light"/>
              <a:cs typeface="Calibri Light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Sets the size of the font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Changes the text color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Specifies the font to be used for the text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Aligns the text</a:t>
            </a:r>
            <a:endParaRPr lang="en-US" dirty="0"/>
          </a:p>
          <a:p>
            <a:pPr>
              <a:buFont typeface="Arial"/>
              <a:buChar char="•"/>
            </a:pPr>
            <a:endParaRPr lang="en-US" sz="2400" dirty="0"/>
          </a:p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423730"/>
          </a:xfrm>
        </p:spPr>
        <p:txBody>
          <a:bodyPr/>
          <a:lstStyle/>
          <a:p>
            <a:r>
              <a:rPr lang="en-US" sz="2400" b="1" dirty="0">
                <a:latin typeface="Calibri Light"/>
                <a:ea typeface="Calibri Light"/>
                <a:cs typeface="Calibri Light"/>
              </a:rPr>
              <a:t>How do you remove default margin and padding in CSS?</a:t>
            </a:r>
            <a:endParaRPr lang="en-US" b="1" dirty="0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margin: auto; padding: auto;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margin: 0; padding: 0;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margin: none; padding: none;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margin: 10px; padding: 10px;</a:t>
            </a:r>
            <a:endParaRPr lang="en-US" dirty="0"/>
          </a:p>
          <a:p>
            <a:pPr indent="0"/>
            <a:endParaRPr lang="en-US" sz="2400" dirty="0">
              <a:latin typeface="Consolas"/>
            </a:endParaRPr>
          </a:p>
          <a:p>
            <a:endParaRPr lang="en-US" sz="2400" dirty="0">
              <a:latin typeface="Calibri Light"/>
              <a:cs typeface="Calibri Light"/>
            </a:endParaRPr>
          </a:p>
          <a:p>
            <a:endParaRPr lang="en-US" sz="2400" dirty="0">
              <a:ea typeface="Calibri Light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96497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b="1" dirty="0">
                <a:latin typeface="Calibri Light"/>
                <a:cs typeface="Calibri Light"/>
              </a:rPr>
              <a:t>What HTML element is used to create a navigation bar?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&lt;nav&gt;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&lt;menu&gt;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&lt;</a:t>
            </a:r>
            <a:r>
              <a:rPr lang="en-US" sz="2400" dirty="0" err="1">
                <a:latin typeface="Consolas"/>
                <a:cs typeface="Calibri Light"/>
              </a:rPr>
              <a:t>ul</a:t>
            </a:r>
            <a:r>
              <a:rPr lang="en-US" sz="2400" dirty="0">
                <a:latin typeface="Consolas"/>
                <a:cs typeface="Calibri Light"/>
              </a:rPr>
              <a:t>&gt;</a:t>
            </a:r>
            <a:endParaRPr lang="en-US" dirty="0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&lt;div&gt;</a:t>
            </a:r>
            <a:endParaRPr lang="en-US" dirty="0">
              <a:cs typeface="Calibri Light"/>
            </a:endParaRPr>
          </a:p>
          <a:p>
            <a:pPr indent="0"/>
            <a:endParaRPr lang="en-US" sz="2400" dirty="0">
              <a:latin typeface="Consolas"/>
            </a:endParaRPr>
          </a:p>
          <a:p>
            <a:endParaRPr lang="en-US" sz="2400" dirty="0">
              <a:latin typeface="Consolas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What have we learnt?</a:t>
            </a:r>
            <a:endParaRPr lang="en-US" sz="4000" b="1" dirty="0"/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2" r="21649" b="-1835"/>
          <a:stretch/>
        </p:blipFill>
        <p:spPr>
          <a:xfrm>
            <a:off x="7973504" y="2034866"/>
            <a:ext cx="3542917" cy="3495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1098015" y="1738193"/>
            <a:ext cx="6870098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 We Learned Today:</a:t>
            </a:r>
          </a:p>
          <a:p>
            <a:endParaRPr lang="en-US" sz="2000" dirty="0"/>
          </a:p>
          <a:p>
            <a:r>
              <a:rPr lang="en-US" sz="2000" dirty="0"/>
              <a:t>HTML Document Structure: </a:t>
            </a:r>
            <a:endParaRPr lang="en-US"/>
          </a:p>
          <a:p>
            <a:r>
              <a:rPr lang="en-US" sz="2000" b="1" dirty="0"/>
              <a:t>Tags Covered:</a:t>
            </a:r>
            <a:r>
              <a:rPr lang="en-US" sz="2000" dirty="0"/>
              <a:t> </a:t>
            </a:r>
            <a:r>
              <a:rPr lang="en-US" sz="2000" dirty="0">
                <a:latin typeface="Consolas"/>
              </a:rPr>
              <a:t>&lt;!DOCTYPE html&gt;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&lt;html&gt;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&lt;head&gt;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&lt;meta&gt;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&lt;title&gt;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&lt;link&gt;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&lt;body&gt;</a:t>
            </a:r>
            <a:endParaRPr lang="en-US" dirty="0"/>
          </a:p>
          <a:p>
            <a:endParaRPr lang="en-US" sz="2000" dirty="0">
              <a:latin typeface="Consolas"/>
            </a:endParaRPr>
          </a:p>
          <a:p>
            <a:r>
              <a:rPr lang="en-US" sz="2000" dirty="0"/>
              <a:t>Header and Navigation:</a:t>
            </a:r>
            <a:endParaRPr lang="en-US" dirty="0"/>
          </a:p>
          <a:p>
            <a:r>
              <a:rPr lang="en-US" sz="2000" b="1" dirty="0"/>
              <a:t>Tags Covered:</a:t>
            </a:r>
            <a:r>
              <a:rPr lang="en-US" sz="2000" dirty="0"/>
              <a:t> </a:t>
            </a:r>
            <a:r>
              <a:rPr lang="en-US" sz="2000" dirty="0">
                <a:latin typeface="Consolas"/>
              </a:rPr>
              <a:t>&lt;header&gt;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&lt;nav&gt;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</a:t>
            </a:r>
            <a:r>
              <a:rPr lang="en-US" sz="2000" dirty="0" err="1">
                <a:latin typeface="Consolas"/>
              </a:rPr>
              <a:t>ul</a:t>
            </a:r>
            <a:r>
              <a:rPr lang="en-US" sz="2000" dirty="0">
                <a:latin typeface="Consolas"/>
              </a:rPr>
              <a:t>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&lt;li&gt;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&lt;a&gt;</a:t>
            </a:r>
            <a:r>
              <a:rPr lang="en-US" sz="2000" dirty="0"/>
              <a:t>, </a:t>
            </a:r>
            <a:r>
              <a:rPr lang="en-US" sz="2000" dirty="0">
                <a:latin typeface="Consolas"/>
              </a:rPr>
              <a:t>&lt;div&gt;</a:t>
            </a:r>
            <a:endParaRPr lang="en-US" dirty="0"/>
          </a:p>
          <a:p>
            <a:endParaRPr lang="en-US" sz="2000" dirty="0"/>
          </a:p>
          <a:p>
            <a:r>
              <a:rPr lang="en-US" sz="2000" dirty="0"/>
              <a:t>Basic CSS Styling:</a:t>
            </a:r>
            <a:endParaRPr lang="en-US" dirty="0"/>
          </a:p>
          <a:p>
            <a:r>
              <a:rPr lang="en-US" sz="1800" b="1" dirty="0"/>
              <a:t>Properties Covered:</a:t>
            </a:r>
            <a:r>
              <a:rPr lang="en-US" sz="1800" dirty="0"/>
              <a:t> </a:t>
            </a:r>
            <a:r>
              <a:rPr lang="en-US" sz="1800" dirty="0">
                <a:latin typeface="Consolas"/>
              </a:rPr>
              <a:t>font-family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margin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padding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background-color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color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text-align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box-shadow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display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list-style-type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text-decoration</a:t>
            </a:r>
            <a:r>
              <a:rPr lang="en-US" sz="1800" dirty="0"/>
              <a:t>, </a:t>
            </a:r>
            <a:r>
              <a:rPr lang="en-US" sz="1800" dirty="0">
                <a:latin typeface="Consolas"/>
              </a:rPr>
              <a:t>hover</a:t>
            </a:r>
            <a:endParaRPr lang="en-US" dirty="0"/>
          </a:p>
          <a:p>
            <a:endParaRPr lang="en-US" sz="2000" dirty="0"/>
          </a:p>
          <a:p>
            <a:r>
              <a:rPr lang="en-US" sz="2000" dirty="0"/>
              <a:t> 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634451" y="2916820"/>
            <a:ext cx="58683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69125" y="506824"/>
            <a:ext cx="48590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ea typeface="Calibri Light"/>
                <a:cs typeface="Calibri Light"/>
                <a:sym typeface="+mn-ea"/>
              </a:rPr>
              <a:t>Brain Booster Bonus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767708" y="1938503"/>
            <a:ext cx="58253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Create a Responsive Footer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Enhance Restaurant look by adding a Create a Responsive Footer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tablet with a website on it&#10;&#10;Description automatically generated">
            <a:extLst>
              <a:ext uri="{FF2B5EF4-FFF2-40B4-BE49-F238E27FC236}">
                <a16:creationId xmlns:a16="http://schemas.microsoft.com/office/drawing/2014/main" id="{7F87BB39-F418-A62F-D67A-831729BB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42" y="1608667"/>
            <a:ext cx="48047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D0DAB0-9D92-9815-2E78-C2AC44726F6C}"/>
              </a:ext>
            </a:extLst>
          </p:cNvPr>
          <p:cNvSpPr>
            <a:spLocks noGrp="1"/>
          </p:cNvSpPr>
          <p:nvPr/>
        </p:nvSpPr>
        <p:spPr>
          <a:xfrm>
            <a:off x="515395" y="1468127"/>
            <a:ext cx="10310761" cy="49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If something online sounds too good to be true, like 'free games for life,' it could be a trick.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1225293" y="474417"/>
            <a:ext cx="9290613" cy="83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Be Skeptical of Promises</a:t>
            </a:r>
            <a:endParaRPr lang="en-US"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6583182" y="2418537"/>
            <a:ext cx="5372051" cy="365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Oliver saw an ad online promising "free games for life" and eagerly clicked on it, hoping for a great deal.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Instead, his computer got infected with malware, causing a lot of problems.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don't believe ads or emails promising free stuff without checking with an adult first, as it could be a trick.</a:t>
            </a:r>
          </a:p>
        </p:txBody>
      </p:sp>
      <p:pic>
        <p:nvPicPr>
          <p:cNvPr id="10" name="Picture 9" descr="top-10-best-game-torrent-sites-featured-image-light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1" r="11053"/>
          <a:stretch>
            <a:fillRect/>
          </a:stretch>
        </p:blipFill>
        <p:spPr>
          <a:xfrm>
            <a:off x="347096" y="2647588"/>
            <a:ext cx="5899665" cy="3792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Mystery of the Enchanted Forest Café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5" y="1651294"/>
            <a:ext cx="6221895" cy="3562034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Enchanted Forest, Oliver the owl ran a magical café with a long, confusing menu. One day, Luna the squirrel had an idea to simplify it. They visited the Wise Willow, who gave them a riddle: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 hold choices within,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Hidden from sight,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 touch,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reveal,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Options just right.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am I?"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Drop down menu 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5" name="Picture 4" descr="A computer screen with a keyboard and mouse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73534"/>
            <a:ext cx="7188199" cy="4107542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1121990" y="679746"/>
            <a:ext cx="10233993" cy="79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4000" b="1" dirty="0">
                <a:latin typeface="Calibri Light"/>
                <a:cs typeface="Calibri Light"/>
              </a:rPr>
              <a:t>Project – Restaurant Menu</a:t>
            </a:r>
            <a:endParaRPr lang="en-US" sz="4000" b="1" dirty="0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  <p:pic>
        <p:nvPicPr>
          <p:cNvPr id="3" name="Picture 2" descr="A screenshot of a restaurant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63" y="1492922"/>
            <a:ext cx="9293893" cy="46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A9F2A-9B5F-52E9-5621-C7498D9971E6}"/>
              </a:ext>
            </a:extLst>
          </p:cNvPr>
          <p:cNvSpPr txBox="1"/>
          <p:nvPr/>
        </p:nvSpPr>
        <p:spPr>
          <a:xfrm>
            <a:off x="928447" y="1547010"/>
            <a:ext cx="5656082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HTML Code Explanation</a:t>
            </a:r>
          </a:p>
        </p:txBody>
      </p:sp>
      <p:pic>
        <p:nvPicPr>
          <p:cNvPr id="2" name="Picture 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71" y="2784524"/>
            <a:ext cx="7687774" cy="2910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2B251-AC53-AE02-55AE-A7474167A1C6}"/>
              </a:ext>
            </a:extLst>
          </p:cNvPr>
          <p:cNvSpPr txBox="1"/>
          <p:nvPr/>
        </p:nvSpPr>
        <p:spPr>
          <a:xfrm>
            <a:off x="928447" y="2006837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Basic Structure of an HTML Document </a:t>
            </a:r>
          </a:p>
        </p:txBody>
      </p:sp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the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ea typeface="+mn-ea"/>
              </a:rPr>
              <a:t>Body and Navigation Structure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64" y="692555"/>
            <a:ext cx="6129863" cy="5383422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611476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Content - Hero Section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249" y="2378980"/>
            <a:ext cx="7497117" cy="2096650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611476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4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Content - Menu Section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38" y="2089345"/>
            <a:ext cx="7280875" cy="2768595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611476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0021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408B98-376E-41ED-A0D3-DC5E487B9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318E75-E38E-4543-80F5-232BA9EDD7C8}">
  <ds:schemaRefs>
    <ds:schemaRef ds:uri="http://schemas.microsoft.com/office/2006/metadata/properties"/>
    <ds:schemaRef ds:uri="http://schemas.microsoft.com/office/infopath/2007/PartnerControls"/>
    <ds:schemaRef ds:uri="a0e9cd43-5391-4b3e-a421-e068dbec6dd9"/>
    <ds:schemaRef ds:uri="b51bb23c-05d6-44d0-9e15-b06f8dfc7336"/>
  </ds:schemaRefs>
</ds:datastoreItem>
</file>

<file path=customXml/itemProps3.xml><?xml version="1.0" encoding="utf-8"?>
<ds:datastoreItem xmlns:ds="http://schemas.openxmlformats.org/officeDocument/2006/customXml" ds:itemID="{A60A942F-CED3-4A1F-A328-F887DF0271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Website Design Consulting by Slidesgo</vt:lpstr>
      <vt:lpstr>WEB Development</vt:lpstr>
      <vt:lpstr>PowerPoint Presentation</vt:lpstr>
      <vt:lpstr>PowerPoint Presentation</vt:lpstr>
      <vt:lpstr>Introduction to Drop down menu </vt:lpstr>
      <vt:lpstr>PowerPoint Presentation</vt:lpstr>
      <vt:lpstr>Working with the Project</vt:lpstr>
      <vt:lpstr>Working with the Project</vt:lpstr>
      <vt:lpstr>Main Content - Hero Section</vt:lpstr>
      <vt:lpstr>Main Content - Menu Section</vt:lpstr>
      <vt:lpstr>Main Content - More Menu Items</vt:lpstr>
      <vt:lpstr>PowerPoint Presentation</vt:lpstr>
      <vt:lpstr>Working with the Project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Brain Booster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5427</cp:revision>
  <dcterms:created xsi:type="dcterms:W3CDTF">2024-05-06T06:34:00Z</dcterms:created>
  <dcterms:modified xsi:type="dcterms:W3CDTF">2024-09-19T09:08:15Z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MediaServiceImageTags">
    <vt:lpwstr/>
  </property>
</Properties>
</file>